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87" r:id="rId5"/>
    <p:sldId id="281" r:id="rId6"/>
    <p:sldId id="288" r:id="rId7"/>
    <p:sldId id="289" r:id="rId8"/>
    <p:sldId id="290" r:id="rId9"/>
    <p:sldId id="291" r:id="rId10"/>
    <p:sldId id="292" r:id="rId11"/>
    <p:sldId id="296" r:id="rId12"/>
    <p:sldId id="293" r:id="rId13"/>
    <p:sldId id="282" r:id="rId14"/>
    <p:sldId id="294" r:id="rId15"/>
    <p:sldId id="295" r:id="rId16"/>
    <p:sldId id="283" r:id="rId17"/>
    <p:sldId id="286" r:id="rId18"/>
    <p:sldId id="270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6176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 autoAdjust="0"/>
    <p:restoredTop sz="94439" autoAdjust="0"/>
  </p:normalViewPr>
  <p:slideViewPr>
    <p:cSldViewPr snapToGrid="0" showGuides="1">
      <p:cViewPr varScale="1">
        <p:scale>
          <a:sx n="86" d="100"/>
          <a:sy n="86" d="100"/>
        </p:scale>
        <p:origin x="1104" y="48"/>
      </p:cViewPr>
      <p:guideLst>
        <p:guide orient="horz" pos="1638"/>
        <p:guide pos="6176"/>
        <p:guide orient="horz" pos="1253"/>
        <p:guide orient="horz" pos="265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9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0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Losmemory</a:t>
            </a:r>
            <a:r>
              <a:rPr lang="zh-CN" altLang="en-US" dirty="0"/>
              <a:t>： </a:t>
            </a:r>
            <a:r>
              <a:rPr lang="en-US" altLang="zh-CN" dirty="0"/>
              <a:t>2360</a:t>
            </a:r>
          </a:p>
          <a:p>
            <a:r>
              <a:rPr lang="en-US" altLang="zh-CN" dirty="0" err="1"/>
              <a:t>Los_memory_h</a:t>
            </a:r>
            <a:r>
              <a:rPr lang="en-US" altLang="zh-CN" dirty="0"/>
              <a:t>: 100</a:t>
            </a:r>
          </a:p>
          <a:p>
            <a:r>
              <a:rPr lang="en-US" altLang="zh-CN" dirty="0" err="1"/>
              <a:t>Multipledlnkhead</a:t>
            </a:r>
            <a:r>
              <a:rPr lang="zh-CN" altLang="en-US" dirty="0"/>
              <a:t>： </a:t>
            </a:r>
            <a:r>
              <a:rPr lang="en-US" altLang="zh-CN" dirty="0"/>
              <a:t>50 </a:t>
            </a:r>
            <a:r>
              <a:rPr lang="zh-CN" altLang="en-US" b="0" i="0" dirty="0">
                <a:solidFill>
                  <a:srgbClr val="3B3B3B"/>
                </a:solidFill>
                <a:effectLst/>
                <a:latin typeface="-apple-system"/>
              </a:rPr>
              <a:t>多重双向链表结构，用于管理内存块，以支持最佳适配算法</a:t>
            </a:r>
            <a:endParaRPr lang="en-US" altLang="zh-CN" b="0" i="0" dirty="0">
              <a:solidFill>
                <a:srgbClr val="3B3B3B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3B3B3B"/>
                </a:solidFill>
                <a:effectLst/>
                <a:latin typeface="-apple-system"/>
              </a:rPr>
              <a:t>Memstat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-apple-system"/>
              </a:rPr>
              <a:t>: 130</a:t>
            </a:r>
          </a:p>
          <a:p>
            <a:r>
              <a:rPr lang="en-US" altLang="zh-CN" b="0" i="0" dirty="0" err="1">
                <a:solidFill>
                  <a:srgbClr val="3B3B3B"/>
                </a:solidFill>
                <a:effectLst/>
                <a:latin typeface="-apple-system"/>
              </a:rPr>
              <a:t>Mulpool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-apple-system"/>
              </a:rPr>
              <a:t>: 120</a:t>
            </a:r>
          </a:p>
          <a:p>
            <a:r>
              <a:rPr lang="en-US" altLang="zh-CN" b="0" i="0" dirty="0" err="1">
                <a:solidFill>
                  <a:srgbClr val="3B3B3B"/>
                </a:solidFill>
                <a:effectLst/>
                <a:latin typeface="-apple-system"/>
              </a:rPr>
              <a:t>Membox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-apple-system"/>
              </a:rPr>
              <a:t>: 230</a:t>
            </a:r>
          </a:p>
          <a:p>
            <a:r>
              <a:rPr lang="zh-CN" altLang="en-US" b="0" i="0" dirty="0">
                <a:solidFill>
                  <a:srgbClr val="3B3B3B"/>
                </a:solidFill>
                <a:effectLst/>
                <a:latin typeface="-apple-system"/>
              </a:rPr>
              <a:t>其他宏定义若干</a:t>
            </a:r>
            <a:endParaRPr lang="en-US" altLang="zh-CN" b="0" i="0" dirty="0">
              <a:solidFill>
                <a:srgbClr val="3B3B3B"/>
              </a:solidFill>
              <a:effectLst/>
              <a:latin typeface="-apple-system"/>
            </a:endParaRPr>
          </a:p>
          <a:p>
            <a:r>
              <a:rPr lang="zh-CN" altLang="en-US" dirty="0"/>
              <a:t>改写代码量：</a:t>
            </a:r>
            <a:r>
              <a:rPr lang="en-US" altLang="zh-CN" dirty="0"/>
              <a:t>4000</a:t>
            </a:r>
            <a:r>
              <a:rPr lang="zh-CN" altLang="en-US" dirty="0"/>
              <a:t>行左右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96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主要执行初始化、清除内存块内容、申请</a:t>
            </a:r>
            <a:r>
              <a:rPr lang="en-US" altLang="zh-CN" dirty="0"/>
              <a:t>/</a:t>
            </a:r>
            <a:r>
              <a:rPr lang="zh-CN" altLang="en-US" dirty="0"/>
              <a:t>释放、打印内存池信息等。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8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第一部分堆内存（也称内存池）的起始地址及堆区域总大小。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第二部分本身是一个数组，每个元素是一个双向链表，所有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节点的控制头都会被分类挂在这个数组的双向链表中。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假设内存允许的最小节点为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字节，则数组的第一个双向链表存储的是所有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size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&lt;size&lt; 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min+1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节点，第二个双向链表存储的是所有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size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min+1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&lt;size&lt; 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min+2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节点，依次类推第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n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个双向链表存储的是所有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size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min+n-1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&lt;size&lt; 2</a:t>
            </a:r>
            <a:r>
              <a:rPr lang="en-US" altLang="zh-CN" b="0" i="0" baseline="3000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min+n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节点。每次申请内存的时候，会从这个数组检索最合适大小的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节点以分配内存。每次释放内存时，会将该内存作为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free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节点存储至这个数组以便下次再使用。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第三部分占用内存池极大部分的空间，是用于存放各节点的实际区域。以下是</a:t>
            </a:r>
            <a:r>
              <a:rPr lang="en-US" altLang="zh-CN" b="0" i="0" dirty="0" err="1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LosMemDynNode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节点结构体申明以及简单介绍：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65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52B3A"/>
                </a:solidFill>
                <a:effectLst/>
              </a:rPr>
              <a:t>LOS_MemRealloc</a:t>
            </a:r>
            <a:endParaRPr lang="en-US" altLang="zh-CN" dirty="0">
              <a:solidFill>
                <a:srgbClr val="252B3A"/>
              </a:solidFill>
              <a:effectLst/>
            </a:endParaRPr>
          </a:p>
          <a:p>
            <a:r>
              <a:rPr lang="zh-CN" altLang="en-US" dirty="0">
                <a:solidFill>
                  <a:srgbClr val="252B3A"/>
                </a:solidFill>
                <a:effectLst/>
              </a:rPr>
              <a:t>按</a:t>
            </a:r>
            <a:r>
              <a:rPr lang="en-US" altLang="zh-CN" dirty="0">
                <a:solidFill>
                  <a:srgbClr val="252B3A"/>
                </a:solidFill>
                <a:effectLst/>
              </a:rPr>
              <a:t>size</a:t>
            </a:r>
            <a:r>
              <a:rPr lang="zh-CN" altLang="en-US" dirty="0">
                <a:solidFill>
                  <a:srgbClr val="252B3A"/>
                </a:solidFill>
                <a:effectLst/>
              </a:rPr>
              <a:t>大小重新分配内存块，并将原内存块内容拷贝到新内存块。如果新内存块申请成功，则释放原内存块</a:t>
            </a:r>
          </a:p>
          <a:p>
            <a:r>
              <a:rPr lang="en-US" altLang="zh-CN" dirty="0" err="1">
                <a:solidFill>
                  <a:srgbClr val="252B3A"/>
                </a:solidFill>
                <a:effectLst/>
              </a:rPr>
              <a:t>LOS_MemAllocAlign</a:t>
            </a:r>
            <a:endParaRPr lang="en-US" altLang="zh-CN" dirty="0">
              <a:solidFill>
                <a:srgbClr val="252B3A"/>
              </a:solidFill>
              <a:effectLst/>
            </a:endParaRPr>
          </a:p>
          <a:p>
            <a:r>
              <a:rPr lang="zh-CN" altLang="en-US" dirty="0">
                <a:solidFill>
                  <a:srgbClr val="252B3A"/>
                </a:solidFill>
                <a:effectLst/>
              </a:rPr>
              <a:t>从指定动态内存池中申请长度为</a:t>
            </a:r>
            <a:r>
              <a:rPr lang="en-US" altLang="zh-CN" dirty="0">
                <a:solidFill>
                  <a:srgbClr val="252B3A"/>
                </a:solidFill>
                <a:effectLst/>
              </a:rPr>
              <a:t>size</a:t>
            </a:r>
            <a:r>
              <a:rPr lang="zh-CN" altLang="en-US" dirty="0">
                <a:solidFill>
                  <a:srgbClr val="252B3A"/>
                </a:solidFill>
                <a:effectLst/>
              </a:rPr>
              <a:t>且地址按</a:t>
            </a:r>
            <a:r>
              <a:rPr lang="en-US" altLang="zh-CN" dirty="0">
                <a:solidFill>
                  <a:srgbClr val="252B3A"/>
                </a:solidFill>
                <a:effectLst/>
              </a:rPr>
              <a:t>boundary</a:t>
            </a:r>
            <a:r>
              <a:rPr lang="zh-CN" altLang="en-US" dirty="0">
                <a:solidFill>
                  <a:srgbClr val="252B3A"/>
                </a:solidFill>
                <a:effectLst/>
              </a:rPr>
              <a:t>字节对齐的内存</a:t>
            </a:r>
          </a:p>
          <a:p>
            <a:r>
              <a:rPr lang="en-US" altLang="zh-CN" dirty="0" err="1">
                <a:solidFill>
                  <a:srgbClr val="252B3A"/>
                </a:solidFill>
                <a:effectLst/>
              </a:rPr>
              <a:t>LOS_MemPoolSizeGet</a:t>
            </a:r>
            <a:endParaRPr lang="en-US" altLang="zh-CN" dirty="0">
              <a:solidFill>
                <a:srgbClr val="252B3A"/>
              </a:solidFill>
              <a:effectLst/>
            </a:endParaRPr>
          </a:p>
          <a:p>
            <a:r>
              <a:rPr lang="zh-CN" altLang="en-US" dirty="0">
                <a:solidFill>
                  <a:srgbClr val="252B3A"/>
                </a:solidFill>
                <a:effectLst/>
              </a:rPr>
              <a:t>获取指定动态内存池的总大小</a:t>
            </a:r>
          </a:p>
          <a:p>
            <a:r>
              <a:rPr lang="en-US" altLang="zh-CN" dirty="0" err="1">
                <a:solidFill>
                  <a:srgbClr val="252B3A"/>
                </a:solidFill>
                <a:effectLst/>
              </a:rPr>
              <a:t>LOS_MemInfoGet</a:t>
            </a:r>
            <a:endParaRPr lang="en-US" altLang="zh-CN" dirty="0">
              <a:solidFill>
                <a:srgbClr val="252B3A"/>
              </a:solidFill>
              <a:effectLst/>
            </a:endParaRPr>
          </a:p>
          <a:p>
            <a:r>
              <a:rPr lang="zh-CN" altLang="en-US" dirty="0">
                <a:solidFill>
                  <a:srgbClr val="252B3A"/>
                </a:solidFill>
                <a:effectLst/>
              </a:rPr>
              <a:t>获取指定内存池的内存结构信息，包括空闲内存大小、已使用内存大小、空闲内存块数量、已使用的内存块数量、最大的空闲内存块大小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6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初始化内存模块时，首先初始化内存池，然后在初始化后的内存池中按照最佳适配算法申请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，再逐个按照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内存管理机制初始化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每次申请内存时，先在满足申请大小的最佳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中申请（比如用户申请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20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字节内存，就在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块大小为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32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字节的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中申请），如果申请成功，就将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内存块整块返回给用户，释放时整块回收。需要注意的是，如果满足条件的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中已无可以分配的内存块，则从内存池中按照最佳适配算法申请，而不会继续从有着更大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块空间的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中申请。释放内存时，先检查释放的内存块是否属于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，如果是则还回对应的</a:t>
            </a:r>
            <a:r>
              <a:rPr lang="en-US" altLang="zh-CN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slab class</a:t>
            </a:r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中，否则还回内存池中。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2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/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B8D8F5-14E6-4E9F-9152-CDCF535B857C}"/>
              </a:ext>
            </a:extLst>
          </p:cNvPr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17C7EE-F9E4-4850-AB01-A3A3EF54797B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DA77D88-583F-4523-B617-690C836D31B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DBC3CD-DFE4-463C-BC8E-6FC0A79B807D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EC172E-ADD8-4629-A007-045FF987BFBB}"/>
              </a:ext>
            </a:extLst>
          </p:cNvPr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5B5D6A4-15A5-46F7-B949-17F83821D18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0C6354-B092-482E-AD44-2021AC07F87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910FCA8-FE31-4980-AA0F-42094BD78E05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  <a:t>2024/7/6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  <a:t>2024/7/6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2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0599A7E-125D-4CA3-9EB3-3CB4BBBC24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>
              <a:extLst>
                <a:ext uri="{FF2B5EF4-FFF2-40B4-BE49-F238E27FC236}">
                  <a16:creationId xmlns:a16="http://schemas.microsoft.com/office/drawing/2014/main" id="{F025D6EE-B59D-4EDD-8D91-4690DED3E08C}"/>
                </a:ext>
              </a:extLst>
            </p:cNvPr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>
                <a:extLst>
                  <a:ext uri="{FF2B5EF4-FFF2-40B4-BE49-F238E27FC236}">
                    <a16:creationId xmlns:a16="http://schemas.microsoft.com/office/drawing/2014/main" id="{C1A4B7A5-0CF0-4AD7-BCD7-7C52CBA09F9D}"/>
                  </a:ext>
                </a:extLst>
              </p:cNvPr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ļíḍé">
                <a:extLst>
                  <a:ext uri="{FF2B5EF4-FFF2-40B4-BE49-F238E27FC236}">
                    <a16:creationId xmlns:a16="http://schemas.microsoft.com/office/drawing/2014/main" id="{360A5228-B636-475A-9058-F29E0D5EC26D}"/>
                  </a:ext>
                </a:extLst>
              </p:cNvPr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ḷîḍè">
                <a:extLst>
                  <a:ext uri="{FF2B5EF4-FFF2-40B4-BE49-F238E27FC236}">
                    <a16:creationId xmlns:a16="http://schemas.microsoft.com/office/drawing/2014/main" id="{8C8A10D3-83B2-4378-A30B-3869819FA6EC}"/>
                  </a:ext>
                </a:extLst>
              </p:cNvPr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$ḻïḑê">
                <a:extLst>
                  <a:ext uri="{FF2B5EF4-FFF2-40B4-BE49-F238E27FC236}">
                    <a16:creationId xmlns:a16="http://schemas.microsoft.com/office/drawing/2014/main" id="{9C4F0DDA-49B1-40DE-9EB8-FA162A9072C9}"/>
                  </a:ext>
                </a:extLst>
              </p:cNvPr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ṡlïḑé">
                <a:extLst>
                  <a:ext uri="{FF2B5EF4-FFF2-40B4-BE49-F238E27FC236}">
                    <a16:creationId xmlns:a16="http://schemas.microsoft.com/office/drawing/2014/main" id="{38434C44-919A-4C0B-830E-EC3E8A0F49FA}"/>
                  </a:ext>
                </a:extLst>
              </p:cNvPr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ṥḻïḋe">
                <a:extLst>
                  <a:ext uri="{FF2B5EF4-FFF2-40B4-BE49-F238E27FC236}">
                    <a16:creationId xmlns:a16="http://schemas.microsoft.com/office/drawing/2014/main" id="{BFC39537-CDDD-47F9-B222-AAC9B34C07C1}"/>
                  </a:ext>
                </a:extLst>
              </p:cNvPr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ļïḓê">
                <a:extLst>
                  <a:ext uri="{FF2B5EF4-FFF2-40B4-BE49-F238E27FC236}">
                    <a16:creationId xmlns:a16="http://schemas.microsoft.com/office/drawing/2014/main" id="{0F8C933C-7794-4CC9-B948-698151295AFD}"/>
                  </a:ext>
                </a:extLst>
              </p:cNvPr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ṩḻîḋè">
                <a:extLst>
                  <a:ext uri="{FF2B5EF4-FFF2-40B4-BE49-F238E27FC236}">
                    <a16:creationId xmlns:a16="http://schemas.microsoft.com/office/drawing/2014/main" id="{2DDD45B1-BD7E-467D-889F-E4D8100812F2}"/>
                  </a:ext>
                </a:extLst>
              </p:cNvPr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şliḍe">
                <a:extLst>
                  <a:ext uri="{FF2B5EF4-FFF2-40B4-BE49-F238E27FC236}">
                    <a16:creationId xmlns:a16="http://schemas.microsoft.com/office/drawing/2014/main" id="{C6E489DC-AEE9-4AB4-B971-534659269EB4}"/>
                  </a:ext>
                </a:extLst>
              </p:cNvPr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ṡľîḑê">
                <a:extLst>
                  <a:ext uri="{FF2B5EF4-FFF2-40B4-BE49-F238E27FC236}">
                    <a16:creationId xmlns:a16="http://schemas.microsoft.com/office/drawing/2014/main" id="{59C33DAC-26B6-41AE-A2F4-075A6555EEC1}"/>
                  </a:ext>
                </a:extLst>
              </p:cNvPr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$lïďê">
                <a:extLst>
                  <a:ext uri="{FF2B5EF4-FFF2-40B4-BE49-F238E27FC236}">
                    <a16:creationId xmlns:a16="http://schemas.microsoft.com/office/drawing/2014/main" id="{6033AECA-115F-4004-BEEC-BA8CDE93D9CC}"/>
                  </a:ext>
                </a:extLst>
              </p:cNvPr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šḻïḋe">
                <a:extLst>
                  <a:ext uri="{FF2B5EF4-FFF2-40B4-BE49-F238E27FC236}">
                    <a16:creationId xmlns:a16="http://schemas.microsoft.com/office/drawing/2014/main" id="{96E84A2D-6432-4E3B-89B0-90EF0CCDB78F}"/>
                  </a:ext>
                </a:extLst>
              </p:cNvPr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şľiďe">
                <a:extLst>
                  <a:ext uri="{FF2B5EF4-FFF2-40B4-BE49-F238E27FC236}">
                    <a16:creationId xmlns:a16="http://schemas.microsoft.com/office/drawing/2014/main" id="{39D64320-B07A-4ECC-8946-FF5EEBA27B54}"/>
                  </a:ext>
                </a:extLst>
              </p:cNvPr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ïḓé">
                <a:extLst>
                  <a:ext uri="{FF2B5EF4-FFF2-40B4-BE49-F238E27FC236}">
                    <a16:creationId xmlns:a16="http://schemas.microsoft.com/office/drawing/2014/main" id="{99013B07-3BC0-41A5-9067-E877069C909B}"/>
                  </a:ext>
                </a:extLst>
              </p:cNvPr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1ïḓê">
                <a:extLst>
                  <a:ext uri="{FF2B5EF4-FFF2-40B4-BE49-F238E27FC236}">
                    <a16:creationId xmlns:a16="http://schemas.microsoft.com/office/drawing/2014/main" id="{C2B630F4-446E-4BA5-A81F-F8FCBF6C1FCA}"/>
                  </a:ext>
                </a:extLst>
              </p:cNvPr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ṧļîḋé">
                <a:extLst>
                  <a:ext uri="{FF2B5EF4-FFF2-40B4-BE49-F238E27FC236}">
                    <a16:creationId xmlns:a16="http://schemas.microsoft.com/office/drawing/2014/main" id="{14633F6A-6E10-4954-8692-C8E2F54C586F}"/>
                  </a:ext>
                </a:extLst>
              </p:cNvPr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Sļïďè">
                <a:extLst>
                  <a:ext uri="{FF2B5EF4-FFF2-40B4-BE49-F238E27FC236}">
                    <a16:creationId xmlns:a16="http://schemas.microsoft.com/office/drawing/2014/main" id="{88FAB78C-B03A-4B79-8EE8-34119D1F8A5A}"/>
                  </a:ext>
                </a:extLst>
              </p:cNvPr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ṡḷiḋè">
                <a:extLst>
                  <a:ext uri="{FF2B5EF4-FFF2-40B4-BE49-F238E27FC236}">
                    <a16:creationId xmlns:a16="http://schemas.microsoft.com/office/drawing/2014/main" id="{1D4E03BC-13B4-46D5-836B-281D154FE8F7}"/>
                  </a:ext>
                </a:extLst>
              </p:cNvPr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sľíḑè">
                <a:extLst>
                  <a:ext uri="{FF2B5EF4-FFF2-40B4-BE49-F238E27FC236}">
                    <a16:creationId xmlns:a16="http://schemas.microsoft.com/office/drawing/2014/main" id="{5EB10F9D-7000-4A6F-9801-D44AA0D6E965}"/>
                  </a:ext>
                </a:extLst>
              </p:cNvPr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ŝľîḍè">
                <a:extLst>
                  <a:ext uri="{FF2B5EF4-FFF2-40B4-BE49-F238E27FC236}">
                    <a16:creationId xmlns:a16="http://schemas.microsoft.com/office/drawing/2014/main" id="{4B334D71-6E19-4588-ABE1-D97E341A1AB8}"/>
                  </a:ext>
                </a:extLst>
              </p:cNvPr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liḋè">
                <a:extLst>
                  <a:ext uri="{FF2B5EF4-FFF2-40B4-BE49-F238E27FC236}">
                    <a16:creationId xmlns:a16="http://schemas.microsoft.com/office/drawing/2014/main" id="{D69051EE-A3D2-424B-B60D-46BCA7E97CB3}"/>
                  </a:ext>
                </a:extLst>
              </p:cNvPr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íṥḻîdé">
              <a:extLst>
                <a:ext uri="{FF2B5EF4-FFF2-40B4-BE49-F238E27FC236}">
                  <a16:creationId xmlns:a16="http://schemas.microsoft.com/office/drawing/2014/main" id="{330C86F3-9425-4A99-A222-5EE553E43DB9}"/>
                </a:ext>
              </a:extLst>
            </p:cNvPr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>
                <a:extLst>
                  <a:ext uri="{FF2B5EF4-FFF2-40B4-BE49-F238E27FC236}">
                    <a16:creationId xmlns:a16="http://schemas.microsoft.com/office/drawing/2014/main" id="{654B0C46-4040-4B87-8486-6FE80F79AE9D}"/>
                  </a:ext>
                </a:extLst>
              </p:cNvPr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lîdè">
                <a:extLst>
                  <a:ext uri="{FF2B5EF4-FFF2-40B4-BE49-F238E27FC236}">
                    <a16:creationId xmlns:a16="http://schemas.microsoft.com/office/drawing/2014/main" id="{3A75EB82-3DB9-40FD-946D-A4A059B2E74C}"/>
                  </a:ext>
                </a:extLst>
              </p:cNvPr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ṡlîdé">
                <a:extLst>
                  <a:ext uri="{FF2B5EF4-FFF2-40B4-BE49-F238E27FC236}">
                    <a16:creationId xmlns:a16="http://schemas.microsoft.com/office/drawing/2014/main" id="{A3F72EC5-A64E-4A86-AD4C-115946CC0567}"/>
                  </a:ext>
                </a:extLst>
              </p:cNvPr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$liďé">
                <a:extLst>
                  <a:ext uri="{FF2B5EF4-FFF2-40B4-BE49-F238E27FC236}">
                    <a16:creationId xmlns:a16="http://schemas.microsoft.com/office/drawing/2014/main" id="{61E0FD07-6BA6-4203-9AE2-05EA3627F193}"/>
                  </a:ext>
                </a:extLst>
              </p:cNvPr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$ļiḋe">
                <a:extLst>
                  <a:ext uri="{FF2B5EF4-FFF2-40B4-BE49-F238E27FC236}">
                    <a16:creationId xmlns:a16="http://schemas.microsoft.com/office/drawing/2014/main" id="{C032A865-0AF0-4D28-A33E-B0AC59E03ED4}"/>
                  </a:ext>
                </a:extLst>
              </p:cNvPr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líḍê">
                <a:extLst>
                  <a:ext uri="{FF2B5EF4-FFF2-40B4-BE49-F238E27FC236}">
                    <a16:creationId xmlns:a16="http://schemas.microsoft.com/office/drawing/2014/main" id="{B558432D-0BC7-4B71-A4FA-C3F8CF645897}"/>
                  </a:ext>
                </a:extLst>
              </p:cNvPr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îďè">
                <a:extLst>
                  <a:ext uri="{FF2B5EF4-FFF2-40B4-BE49-F238E27FC236}">
                    <a16:creationId xmlns:a16="http://schemas.microsoft.com/office/drawing/2014/main" id="{5D246EE8-E0AD-4402-9ABD-9E1BA72DB94D}"/>
                  </a:ext>
                </a:extLst>
              </p:cNvPr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$ļïḑe">
                <a:extLst>
                  <a:ext uri="{FF2B5EF4-FFF2-40B4-BE49-F238E27FC236}">
                    <a16:creationId xmlns:a16="http://schemas.microsoft.com/office/drawing/2014/main" id="{49302D5D-E707-4B25-8C5C-552217317D6D}"/>
                  </a:ext>
                </a:extLst>
              </p:cNvPr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ḷîḓê">
                <a:extLst>
                  <a:ext uri="{FF2B5EF4-FFF2-40B4-BE49-F238E27FC236}">
                    <a16:creationId xmlns:a16="http://schemas.microsoft.com/office/drawing/2014/main" id="{A2AC2725-CFED-4FBE-BD9D-4BAE26F1D66B}"/>
                  </a:ext>
                </a:extLst>
              </p:cNvPr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ṧlîdê">
              <a:extLst>
                <a:ext uri="{FF2B5EF4-FFF2-40B4-BE49-F238E27FC236}">
                  <a16:creationId xmlns:a16="http://schemas.microsoft.com/office/drawing/2014/main" id="{E589CFAC-9033-4C15-BB1D-0FD44C1374BD}"/>
                </a:ext>
              </a:extLst>
            </p:cNvPr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>
                <a:extLst>
                  <a:ext uri="{FF2B5EF4-FFF2-40B4-BE49-F238E27FC236}">
                    <a16:creationId xmlns:a16="http://schemas.microsoft.com/office/drawing/2014/main" id="{35966991-DFCE-45C5-9915-9FA7CD14FC8D}"/>
                  </a:ext>
                </a:extLst>
              </p:cNvPr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ṡḻiḍé">
                <a:extLst>
                  <a:ext uri="{FF2B5EF4-FFF2-40B4-BE49-F238E27FC236}">
                    <a16:creationId xmlns:a16="http://schemas.microsoft.com/office/drawing/2014/main" id="{2CCAE96F-A000-4A9B-89E5-CD264A5D7FDB}"/>
                  </a:ext>
                </a:extLst>
              </p:cNvPr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ṩ1íďè">
                <a:extLst>
                  <a:ext uri="{FF2B5EF4-FFF2-40B4-BE49-F238E27FC236}">
                    <a16:creationId xmlns:a16="http://schemas.microsoft.com/office/drawing/2014/main" id="{9F131B0C-CC9B-4F47-B21B-95D3EAA3E89C}"/>
                  </a:ext>
                </a:extLst>
              </p:cNvPr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ŝľïḋé">
                <a:extLst>
                  <a:ext uri="{FF2B5EF4-FFF2-40B4-BE49-F238E27FC236}">
                    <a16:creationId xmlns:a16="http://schemas.microsoft.com/office/drawing/2014/main" id="{DDC07692-9FB3-46E0-8262-B60345815133}"/>
                  </a:ext>
                </a:extLst>
              </p:cNvPr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ļîďe">
                <a:extLst>
                  <a:ext uri="{FF2B5EF4-FFF2-40B4-BE49-F238E27FC236}">
                    <a16:creationId xmlns:a16="http://schemas.microsoft.com/office/drawing/2014/main" id="{057BAEE3-CD7A-4A70-8BA9-FDF9EA9A1549}"/>
                  </a:ext>
                </a:extLst>
              </p:cNvPr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ṥḻiḋê">
                <a:extLst>
                  <a:ext uri="{FF2B5EF4-FFF2-40B4-BE49-F238E27FC236}">
                    <a16:creationId xmlns:a16="http://schemas.microsoft.com/office/drawing/2014/main" id="{1A5027B0-F442-4F42-ADCB-0DD7EE26BB97}"/>
                  </a:ext>
                </a:extLst>
              </p:cNvPr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ḍè">
                <a:extLst>
                  <a:ext uri="{FF2B5EF4-FFF2-40B4-BE49-F238E27FC236}">
                    <a16:creationId xmlns:a16="http://schemas.microsoft.com/office/drawing/2014/main" id="{7EFBF74B-3835-4CFB-A7C8-4E1E99D5D7FF}"/>
                  </a:ext>
                </a:extLst>
              </p:cNvPr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ḷïḓe">
                <a:extLst>
                  <a:ext uri="{FF2B5EF4-FFF2-40B4-BE49-F238E27FC236}">
                    <a16:creationId xmlns:a16="http://schemas.microsoft.com/office/drawing/2014/main" id="{AE4146B2-9B18-4408-A492-0A97C5A3727B}"/>
                  </a:ext>
                </a:extLst>
              </p:cNvPr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šlídê">
                <a:extLst>
                  <a:ext uri="{FF2B5EF4-FFF2-40B4-BE49-F238E27FC236}">
                    <a16:creationId xmlns:a16="http://schemas.microsoft.com/office/drawing/2014/main" id="{21E81088-229B-47DB-9D7E-E83C8FA2CAEC}"/>
                  </a:ext>
                </a:extLst>
              </p:cNvPr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ṡlîdé">
                <a:extLst>
                  <a:ext uri="{FF2B5EF4-FFF2-40B4-BE49-F238E27FC236}">
                    <a16:creationId xmlns:a16="http://schemas.microsoft.com/office/drawing/2014/main" id="{BC3D0F7B-5E25-40F1-A39F-E3AB584A2B77}"/>
                  </a:ext>
                </a:extLst>
              </p:cNvPr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ṥľîḑê">
                <a:extLst>
                  <a:ext uri="{FF2B5EF4-FFF2-40B4-BE49-F238E27FC236}">
                    <a16:creationId xmlns:a16="http://schemas.microsoft.com/office/drawing/2014/main" id="{62B11F36-F220-4A2B-83B0-BAAED1DA85CB}"/>
                  </a:ext>
                </a:extLst>
              </p:cNvPr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Sliḑe">
                <a:extLst>
                  <a:ext uri="{FF2B5EF4-FFF2-40B4-BE49-F238E27FC236}">
                    <a16:creationId xmlns:a16="http://schemas.microsoft.com/office/drawing/2014/main" id="{A66EB034-9C49-4A6A-B415-04BFCC7BC5FF}"/>
                  </a:ext>
                </a:extLst>
              </p:cNvPr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šlïḋè">
                <a:extLst>
                  <a:ext uri="{FF2B5EF4-FFF2-40B4-BE49-F238E27FC236}">
                    <a16:creationId xmlns:a16="http://schemas.microsoft.com/office/drawing/2014/main" id="{01B72E10-949A-4405-ABA0-1D287812ADA6}"/>
                  </a:ext>
                </a:extLst>
              </p:cNvPr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sľíḓe">
                <a:extLst>
                  <a:ext uri="{FF2B5EF4-FFF2-40B4-BE49-F238E27FC236}">
                    <a16:creationId xmlns:a16="http://schemas.microsoft.com/office/drawing/2014/main" id="{8BD926EC-652A-4704-8278-F76F675CC987}"/>
                  </a:ext>
                </a:extLst>
              </p:cNvPr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ļïḑê">
                <a:extLst>
                  <a:ext uri="{FF2B5EF4-FFF2-40B4-BE49-F238E27FC236}">
                    <a16:creationId xmlns:a16="http://schemas.microsoft.com/office/drawing/2014/main" id="{69777A7D-66C2-496A-81F9-C9848412BBEC}"/>
                  </a:ext>
                </a:extLst>
              </p:cNvPr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ļiḋê">
                <a:extLst>
                  <a:ext uri="{FF2B5EF4-FFF2-40B4-BE49-F238E27FC236}">
                    <a16:creationId xmlns:a16="http://schemas.microsoft.com/office/drawing/2014/main" id="{2002B9DC-D95A-43C6-BAAC-E95C278F0142}"/>
                  </a:ext>
                </a:extLst>
              </p:cNvPr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šľïḋé">
                <a:extLst>
                  <a:ext uri="{FF2B5EF4-FFF2-40B4-BE49-F238E27FC236}">
                    <a16:creationId xmlns:a16="http://schemas.microsoft.com/office/drawing/2014/main" id="{70E1BAD8-9B52-464E-A32F-EEC6D478FA2C}"/>
                  </a:ext>
                </a:extLst>
              </p:cNvPr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şliďe">
                <a:extLst>
                  <a:ext uri="{FF2B5EF4-FFF2-40B4-BE49-F238E27FC236}">
                    <a16:creationId xmlns:a16="http://schemas.microsoft.com/office/drawing/2014/main" id="{D719C89E-DEB7-4696-9B90-0E09624FDEB2}"/>
                  </a:ext>
                </a:extLst>
              </p:cNvPr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1ïḓê">
                <a:extLst>
                  <a:ext uri="{FF2B5EF4-FFF2-40B4-BE49-F238E27FC236}">
                    <a16:creationId xmlns:a16="http://schemas.microsoft.com/office/drawing/2014/main" id="{1852059B-511A-4545-B2FA-04721F08F689}"/>
                  </a:ext>
                </a:extLst>
              </p:cNvPr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ḻíḑè">
                <a:extLst>
                  <a:ext uri="{FF2B5EF4-FFF2-40B4-BE49-F238E27FC236}">
                    <a16:creationId xmlns:a16="http://schemas.microsoft.com/office/drawing/2014/main" id="{6230A82A-FDC0-4B24-BF63-0D5E3A0158F2}"/>
                  </a:ext>
                </a:extLst>
              </p:cNvPr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šľíḋé">
                <a:extLst>
                  <a:ext uri="{FF2B5EF4-FFF2-40B4-BE49-F238E27FC236}">
                    <a16:creationId xmlns:a16="http://schemas.microsoft.com/office/drawing/2014/main" id="{F56576FF-1166-454C-98F6-137A2214428C}"/>
                  </a:ext>
                </a:extLst>
              </p:cNvPr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ļíḓè">
                <a:extLst>
                  <a:ext uri="{FF2B5EF4-FFF2-40B4-BE49-F238E27FC236}">
                    <a16:creationId xmlns:a16="http://schemas.microsoft.com/office/drawing/2014/main" id="{FFDC6DC6-6E4D-4CF7-8F27-19FBDABF7E81}"/>
                  </a:ext>
                </a:extLst>
              </p:cNvPr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şḻîḑé">
                <a:extLst>
                  <a:ext uri="{FF2B5EF4-FFF2-40B4-BE49-F238E27FC236}">
                    <a16:creationId xmlns:a16="http://schemas.microsoft.com/office/drawing/2014/main" id="{761B4C71-C373-44E6-9839-25871CFC177B}"/>
                  </a:ext>
                </a:extLst>
              </p:cNvPr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şlíḋê">
                <a:extLst>
                  <a:ext uri="{FF2B5EF4-FFF2-40B4-BE49-F238E27FC236}">
                    <a16:creationId xmlns:a16="http://schemas.microsoft.com/office/drawing/2014/main" id="{A67ECC72-E668-40EA-90D2-90ED05BCF990}"/>
                  </a:ext>
                </a:extLst>
              </p:cNvPr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ş1îďe">
                <a:extLst>
                  <a:ext uri="{FF2B5EF4-FFF2-40B4-BE49-F238E27FC236}">
                    <a16:creationId xmlns:a16="http://schemas.microsoft.com/office/drawing/2014/main" id="{8354FF1C-DB0D-4C80-9B1D-AC951B271054}"/>
                  </a:ext>
                </a:extLst>
              </p:cNvPr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šliḑè">
                <a:extLst>
                  <a:ext uri="{FF2B5EF4-FFF2-40B4-BE49-F238E27FC236}">
                    <a16:creationId xmlns:a16="http://schemas.microsoft.com/office/drawing/2014/main" id="{080629A7-A2C1-420A-BC21-01BEB9243218}"/>
                  </a:ext>
                </a:extLst>
              </p:cNvPr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ṥļîḑê">
                <a:extLst>
                  <a:ext uri="{FF2B5EF4-FFF2-40B4-BE49-F238E27FC236}">
                    <a16:creationId xmlns:a16="http://schemas.microsoft.com/office/drawing/2014/main" id="{D5BD7822-C2E8-41B0-902F-33023F472207}"/>
                  </a:ext>
                </a:extLst>
              </p:cNvPr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śḻîďê">
                <a:extLst>
                  <a:ext uri="{FF2B5EF4-FFF2-40B4-BE49-F238E27FC236}">
                    <a16:creationId xmlns:a16="http://schemas.microsoft.com/office/drawing/2014/main" id="{26935E46-4185-444D-9085-AA3850405F4B}"/>
                  </a:ext>
                </a:extLst>
              </p:cNvPr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ṣļiḍé">
                <a:extLst>
                  <a:ext uri="{FF2B5EF4-FFF2-40B4-BE49-F238E27FC236}">
                    <a16:creationId xmlns:a16="http://schemas.microsoft.com/office/drawing/2014/main" id="{F59B5866-917E-4AE5-969E-EA77C771C05F}"/>
                  </a:ext>
                </a:extLst>
              </p:cNvPr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ḑè">
                <a:extLst>
                  <a:ext uri="{FF2B5EF4-FFF2-40B4-BE49-F238E27FC236}">
                    <a16:creationId xmlns:a16="http://schemas.microsoft.com/office/drawing/2014/main" id="{35FFD82E-C012-4062-AABB-5544BE2C6D41}"/>
                  </a:ext>
                </a:extLst>
              </p:cNvPr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šľîḋê">
                <a:extLst>
                  <a:ext uri="{FF2B5EF4-FFF2-40B4-BE49-F238E27FC236}">
                    <a16:creationId xmlns:a16="http://schemas.microsoft.com/office/drawing/2014/main" id="{216FC63F-55E4-4D45-AA53-3CD28E189C16}"/>
                  </a:ext>
                </a:extLst>
              </p:cNvPr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îḍê">
                <a:extLst>
                  <a:ext uri="{FF2B5EF4-FFF2-40B4-BE49-F238E27FC236}">
                    <a16:creationId xmlns:a16="http://schemas.microsoft.com/office/drawing/2014/main" id="{73475B68-2698-40E6-93A1-E61CC1DDFF5F}"/>
                  </a:ext>
                </a:extLst>
              </p:cNvPr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śľíďê">
                <a:extLst>
                  <a:ext uri="{FF2B5EF4-FFF2-40B4-BE49-F238E27FC236}">
                    <a16:creationId xmlns:a16="http://schemas.microsoft.com/office/drawing/2014/main" id="{2189593C-89D3-4A3D-AC9B-6DB9E7EF8859}"/>
                  </a:ext>
                </a:extLst>
              </p:cNvPr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s1íḑe">
                <a:extLst>
                  <a:ext uri="{FF2B5EF4-FFF2-40B4-BE49-F238E27FC236}">
                    <a16:creationId xmlns:a16="http://schemas.microsoft.com/office/drawing/2014/main" id="{5A40A2AA-FB9D-48C3-BC5A-1431B9E5AA76}"/>
                  </a:ext>
                </a:extLst>
              </p:cNvPr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şļîďé">
                <a:extLst>
                  <a:ext uri="{FF2B5EF4-FFF2-40B4-BE49-F238E27FC236}">
                    <a16:creationId xmlns:a16="http://schemas.microsoft.com/office/drawing/2014/main" id="{C088AF24-CA98-4319-A876-D5CB370053B2}"/>
                  </a:ext>
                </a:extLst>
              </p:cNvPr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ṧḻídé">
                <a:extLst>
                  <a:ext uri="{FF2B5EF4-FFF2-40B4-BE49-F238E27FC236}">
                    <a16:creationId xmlns:a16="http://schemas.microsoft.com/office/drawing/2014/main" id="{779C8579-3116-4FFC-AB03-07470048B01E}"/>
                  </a:ext>
                </a:extLst>
              </p:cNvPr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şḻiḑê">
                <a:extLst>
                  <a:ext uri="{FF2B5EF4-FFF2-40B4-BE49-F238E27FC236}">
                    <a16:creationId xmlns:a16="http://schemas.microsoft.com/office/drawing/2014/main" id="{AEFEAF13-15B6-4010-88AD-323820C837C2}"/>
                  </a:ext>
                </a:extLst>
              </p:cNvPr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lîde">
                <a:extLst>
                  <a:ext uri="{FF2B5EF4-FFF2-40B4-BE49-F238E27FC236}">
                    <a16:creationId xmlns:a16="http://schemas.microsoft.com/office/drawing/2014/main" id="{CB6A4C26-2175-4800-BEC9-FAE3A3CBC8A5}"/>
                  </a:ext>
                </a:extLst>
              </p:cNvPr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ṣḻîḑè">
                <a:extLst>
                  <a:ext uri="{FF2B5EF4-FFF2-40B4-BE49-F238E27FC236}">
                    <a16:creationId xmlns:a16="http://schemas.microsoft.com/office/drawing/2014/main" id="{0D31A531-82AE-4C5B-AABD-62F93059C923}"/>
                  </a:ext>
                </a:extLst>
              </p:cNvPr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9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57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1" r:id="rId4"/>
    <p:sldLayoutId id="2147483654" r:id="rId5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7673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userDrawn="1">
          <p15:clr>
            <a:srgbClr val="F26B43"/>
          </p15:clr>
        </p15:guide>
        <p15:guide id="9" orient="horz" pos="232" userDrawn="1">
          <p15:clr>
            <a:srgbClr val="F26B43"/>
          </p15:clr>
        </p15:guide>
        <p15:guide id="10" orient="horz" pos="1071" userDrawn="1">
          <p15:clr>
            <a:srgbClr val="F26B43"/>
          </p15:clr>
        </p15:guide>
        <p15:guide id="11" orient="horz" pos="4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31478" y="520116"/>
            <a:ext cx="6364968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LiteOS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内存管理模块改写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中国科大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2024OSH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课程作业答辩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F43A4D-4460-4F43-837C-70D1D7BA652C}"/>
              </a:ext>
            </a:extLst>
          </p:cNvPr>
          <p:cNvSpPr txBox="1">
            <a:spLocks/>
          </p:cNvSpPr>
          <p:nvPr/>
        </p:nvSpPr>
        <p:spPr>
          <a:xfrm>
            <a:off x="4724400" y="4756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储溦 张博厚</a:t>
            </a:r>
            <a:endParaRPr lang="en-US" altLang="zh-CN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汪睿 杨译博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8C10BF-B6F2-4878-BE4F-1AAF71A52CF4}"/>
              </a:ext>
            </a:extLst>
          </p:cNvPr>
          <p:cNvCxnSpPr>
            <a:cxnSpLocks/>
          </p:cNvCxnSpPr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日期占位符 4">
            <a:extLst>
              <a:ext uri="{FF2B5EF4-FFF2-40B4-BE49-F238E27FC236}">
                <a16:creationId xmlns:a16="http://schemas.microsoft.com/office/drawing/2014/main" id="{0BE4BE2C-99D0-456B-AF61-02DB379282CB}"/>
              </a:ext>
            </a:extLst>
          </p:cNvPr>
          <p:cNvSpPr txBox="1">
            <a:spLocks/>
          </p:cNvSpPr>
          <p:nvPr/>
        </p:nvSpPr>
        <p:spPr>
          <a:xfrm>
            <a:off x="4578979" y="54593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pc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2024/7/6</a:t>
            </a:r>
            <a:endParaRPr lang="zh-CN" altLang="en-US" sz="16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785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252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动态内存实现</a:t>
            </a: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8C6372C2-F7AD-59CA-76E6-8A088655D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" y="1047477"/>
            <a:ext cx="7506086" cy="5308873"/>
          </a:xfrm>
          <a:prstGeom prst="rect">
            <a:avLst/>
          </a:prstGeom>
        </p:spPr>
      </p:pic>
      <p:pic>
        <p:nvPicPr>
          <p:cNvPr id="8" name="图片 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7A18D9A-851E-829A-D083-816D963F6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04" y="1047477"/>
            <a:ext cx="6439231" cy="4813547"/>
          </a:xfrm>
          <a:prstGeom prst="rect">
            <a:avLst/>
          </a:prstGeom>
        </p:spPr>
      </p:pic>
      <p:pic>
        <p:nvPicPr>
          <p:cNvPr id="10" name="图片 9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6E7AD5F-49E3-B108-45CB-B6ED6780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8" y="1539075"/>
            <a:ext cx="10293879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8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182229-3755-5EC4-9634-6CAD5ACA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CB8542D3-6EF9-BCEB-810E-A8F170B1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71" y="930146"/>
            <a:ext cx="8915858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9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-264963" y="532424"/>
            <a:ext cx="35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BestfitLittle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</a:t>
            </a:r>
            <a:endParaRPr lang="en-US" altLang="zh-CN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Slab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机制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60707EA-DF41-DFCF-ED06-5CC8CAC97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5" y="2248927"/>
            <a:ext cx="11863609" cy="354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测试与结果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371071" y="3734138"/>
            <a:ext cx="374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重点测试内存的初始化、申请与释放</a:t>
            </a:r>
          </a:p>
        </p:txBody>
      </p:sp>
      <p:sp>
        <p:nvSpPr>
          <p:cNvPr id="8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59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532" y="6391792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811D28-86D9-465C-93E5-16898CCC9FE0}"/>
              </a:ext>
            </a:extLst>
          </p:cNvPr>
          <p:cNvSpPr/>
          <p:nvPr/>
        </p:nvSpPr>
        <p:spPr>
          <a:xfrm>
            <a:off x="8592300" y="928056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静态内存测试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46A93BE1-FDB2-2E97-1F41-1F1EB526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2" y="350531"/>
            <a:ext cx="6576471" cy="53910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5196084" y="3046056"/>
            <a:ext cx="67557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使用一个固定大小的数组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box_mem 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作为内存池的存储空间，并调用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los_memboxinit 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函数初始化内存池。</a:t>
            </a:r>
            <a:endParaRPr lang="en-US" altLang="zh-CN" sz="20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los_membox_alloc 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函数从内存池中分配一块内存。检查返回的指针是否为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null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。如果不是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null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，表示内存分配成功。</a:t>
            </a:r>
            <a:endParaRPr lang="en-US" altLang="zh-CN" sz="20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调用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los_membox_clr 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函数清除分配的内存块的内容。使用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los_membox_free </a:t>
            </a:r>
            <a:r>
              <a:rPr lang="zh-CN" altLang="en-US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函数释放之前分配的内存块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D852C6BA-5F5C-4A60-13F8-7BE0F2CF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9" y="2668138"/>
            <a:ext cx="11064949" cy="315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532" y="6391792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811D28-86D9-465C-93E5-16898CCC9FE0}"/>
              </a:ext>
            </a:extLst>
          </p:cNvPr>
          <p:cNvSpPr/>
          <p:nvPr/>
        </p:nvSpPr>
        <p:spPr>
          <a:xfrm>
            <a:off x="8592300" y="928056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动态内存测试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A3B51D4-F0CB-4EBC-FE12-16857057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255181"/>
            <a:ext cx="6246456" cy="5550195"/>
          </a:xfrm>
          <a:prstGeom prst="rect">
            <a:avLst/>
          </a:prstGeom>
        </p:spPr>
      </p:pic>
      <p:pic>
        <p:nvPicPr>
          <p:cNvPr id="8" name="图片 7" descr="手机屏幕的截图&#10;&#10;描述已自动生成">
            <a:extLst>
              <a:ext uri="{FF2B5EF4-FFF2-40B4-BE49-F238E27FC236}">
                <a16:creationId xmlns:a16="http://schemas.microsoft.com/office/drawing/2014/main" id="{E0F49CE9-D55E-095D-91EA-9B53A10B2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79" y="1665553"/>
            <a:ext cx="4661140" cy="2749691"/>
          </a:xfrm>
          <a:prstGeom prst="rect">
            <a:avLst/>
          </a:prstGeom>
        </p:spPr>
      </p:pic>
      <p:pic>
        <p:nvPicPr>
          <p:cNvPr id="10" name="图片 9" descr="文本">
            <a:extLst>
              <a:ext uri="{FF2B5EF4-FFF2-40B4-BE49-F238E27FC236}">
                <a16:creationId xmlns:a16="http://schemas.microsoft.com/office/drawing/2014/main" id="{32D247C2-C626-903E-7866-F33D4FE4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6" y="5607526"/>
            <a:ext cx="4737343" cy="946199"/>
          </a:xfrm>
          <a:prstGeom prst="rect">
            <a:avLst/>
          </a:prstGeom>
        </p:spPr>
      </p:pic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0111D621-6179-2B8D-155D-42A43D24E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24" y="4823261"/>
            <a:ext cx="5023108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创新点与展望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833037"/>
            <a:ext cx="374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我们做了什么，欠缺什么</a:t>
            </a: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52852" y="1466512"/>
            <a:ext cx="1355777" cy="2267626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17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创新与不足</a:t>
            </a:r>
          </a:p>
        </p:txBody>
      </p:sp>
      <p:sp>
        <p:nvSpPr>
          <p:cNvPr id="9" name="circle-doodle_67622">
            <a:extLst>
              <a:ext uri="{FF2B5EF4-FFF2-40B4-BE49-F238E27FC236}">
                <a16:creationId xmlns:a16="http://schemas.microsoft.com/office/drawing/2014/main" id="{4691B47A-A6CE-4143-9A32-9B3FB60A701C}"/>
              </a:ext>
            </a:extLst>
          </p:cNvPr>
          <p:cNvSpPr/>
          <p:nvPr/>
        </p:nvSpPr>
        <p:spPr>
          <a:xfrm>
            <a:off x="1888734" y="198913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A65CB2-C352-4126-9BE0-FE0A42EDE14E}"/>
              </a:ext>
            </a:extLst>
          </p:cNvPr>
          <p:cNvSpPr/>
          <p:nvPr/>
        </p:nvSpPr>
        <p:spPr>
          <a:xfrm>
            <a:off x="2492724" y="2819994"/>
            <a:ext cx="7206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条件编译特性与多平台特性的保持。如</a:t>
            </a:r>
            <a:r>
              <a:rPr lang="en-US" altLang="zh-CN" b="0" i="0" dirty="0">
                <a:solidFill>
                  <a:srgbClr val="3B3B3B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#[cfg(feature = "LOSCFG_AARCH64")]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>
            <a:extLst>
              <a:ext uri="{FF2B5EF4-FFF2-40B4-BE49-F238E27FC236}">
                <a16:creationId xmlns:a16="http://schemas.microsoft.com/office/drawing/2014/main" id="{FEF12B84-D6BA-447A-809E-8753EB9B2810}"/>
              </a:ext>
            </a:extLst>
          </p:cNvPr>
          <p:cNvSpPr/>
          <p:nvPr/>
        </p:nvSpPr>
        <p:spPr>
          <a:xfrm>
            <a:off x="1888734" y="2798077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ircle-doodle_67622">
            <a:extLst>
              <a:ext uri="{FF2B5EF4-FFF2-40B4-BE49-F238E27FC236}">
                <a16:creationId xmlns:a16="http://schemas.microsoft.com/office/drawing/2014/main" id="{B95B0B80-4B20-4CBA-B157-B41D2B69B780}"/>
              </a:ext>
            </a:extLst>
          </p:cNvPr>
          <p:cNvSpPr/>
          <p:nvPr/>
        </p:nvSpPr>
        <p:spPr>
          <a:xfrm>
            <a:off x="1888734" y="360701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82EBDC-0A43-442C-9CCF-74428F90B5BC}"/>
              </a:ext>
            </a:extLst>
          </p:cNvPr>
          <p:cNvSpPr/>
          <p:nvPr/>
        </p:nvSpPr>
        <p:spPr>
          <a:xfrm>
            <a:off x="2576593" y="4427804"/>
            <a:ext cx="7206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缺少错误处理与共享内存的并发安全性相关考虑，代码可读性与可维护性不够健壮。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21" name="circle-doodle_67622">
            <a:extLst>
              <a:ext uri="{FF2B5EF4-FFF2-40B4-BE49-F238E27FC236}">
                <a16:creationId xmlns:a16="http://schemas.microsoft.com/office/drawing/2014/main" id="{766BC730-E143-4F04-BF60-0E2BF5C95071}"/>
              </a:ext>
            </a:extLst>
          </p:cNvPr>
          <p:cNvSpPr/>
          <p:nvPr/>
        </p:nvSpPr>
        <p:spPr>
          <a:xfrm>
            <a:off x="1888734" y="441595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4B0100-631B-E0AE-6F80-518D86244187}"/>
              </a:ext>
            </a:extLst>
          </p:cNvPr>
          <p:cNvSpPr txBox="1"/>
          <p:nvPr/>
        </p:nvSpPr>
        <p:spPr>
          <a:xfrm>
            <a:off x="2492724" y="1915248"/>
            <a:ext cx="7069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Rust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语言的特性，如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Cell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ManuallyDrop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，来管理内存，利用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Cell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的内部可变性，有助于保持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Rust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的内存安全特性。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F400BB-3A73-1118-BBF3-1A6BADFDEB03}"/>
              </a:ext>
            </a:extLst>
          </p:cNvPr>
          <p:cNvSpPr txBox="1"/>
          <p:nvPr/>
        </p:nvSpPr>
        <p:spPr>
          <a:xfrm>
            <a:off x="2492724" y="3581781"/>
            <a:ext cx="7374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通过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link_reg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字段和相关的特性标志（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LOSCFG_MEM_LEAKCHECK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），保留了内存泄漏检测的功能。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B0929B-95A2-4896-9028-45B8199DF525}"/>
              </a:ext>
            </a:extLst>
          </p:cNvPr>
          <p:cNvSpPr/>
          <p:nvPr/>
        </p:nvSpPr>
        <p:spPr>
          <a:xfrm>
            <a:off x="625642" y="0"/>
            <a:ext cx="5045056" cy="6858000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FF1DAC-7C0A-493B-8C8C-F935C89F2BA6}"/>
              </a:ext>
            </a:extLst>
          </p:cNvPr>
          <p:cNvSpPr/>
          <p:nvPr/>
        </p:nvSpPr>
        <p:spPr>
          <a:xfrm>
            <a:off x="1538624" y="603251"/>
            <a:ext cx="4941979" cy="13858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98167F-11A3-4FD0-B442-450A96417697}"/>
              </a:ext>
            </a:extLst>
          </p:cNvPr>
          <p:cNvSpPr txBox="1"/>
          <p:nvPr/>
        </p:nvSpPr>
        <p:spPr>
          <a:xfrm>
            <a:off x="1805708" y="75208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73D3B-A7AC-4F6C-B2B7-CDDF399960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</a:t>
            </a:fld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2243FC-8B83-4B05-B50A-133463FF41EC}"/>
              </a:ext>
            </a:extLst>
          </p:cNvPr>
          <p:cNvSpPr/>
          <p:nvPr/>
        </p:nvSpPr>
        <p:spPr>
          <a:xfrm>
            <a:off x="1538624" y="2724749"/>
            <a:ext cx="4267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首次分析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Lite OS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这种规模较大、完成度高的项目代码，提高了复杂任务的处理能力。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通过对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Rust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语言的系统学习，体会到了其类型安全、并发安全的特性。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加深了对系统级编程中的安全性、操作系统各部分的联系与优化设计的理解。</a:t>
            </a:r>
          </a:p>
        </p:txBody>
      </p:sp>
    </p:spTree>
    <p:extLst>
      <p:ext uri="{BB962C8B-B14F-4D97-AF65-F5344CB8AC3E}">
        <p14:creationId xmlns:p14="http://schemas.microsoft.com/office/powerpoint/2010/main" val="308083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869213" y="2056341"/>
            <a:ext cx="6478403" cy="99377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201E80-3AEA-4555-9E14-459E3F91C8AA}"/>
              </a:ext>
            </a:extLst>
          </p:cNvPr>
          <p:cNvCxnSpPr/>
          <p:nvPr/>
        </p:nvCxnSpPr>
        <p:spPr>
          <a:xfrm>
            <a:off x="3194773" y="1176058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AAEF21-8AC5-45DA-B378-518EF9C5A29C}"/>
              </a:ext>
            </a:extLst>
          </p:cNvPr>
          <p:cNvGrpSpPr/>
          <p:nvPr/>
        </p:nvGrpSpPr>
        <p:grpSpPr>
          <a:xfrm>
            <a:off x="2380340" y="1975615"/>
            <a:ext cx="317908" cy="1453385"/>
            <a:chOff x="2485793" y="2025877"/>
            <a:chExt cx="339226" cy="2287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D9CA1E-FBDC-4F22-B06C-186CC3DF4817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BFD1EB-82C3-4A83-A2FC-8F130092D39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25B65-BE5C-48A0-9071-7BC76F5C791C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41B8E4-C417-42DD-BEC4-9665394AD453}"/>
              </a:ext>
            </a:extLst>
          </p:cNvPr>
          <p:cNvGrpSpPr/>
          <p:nvPr/>
        </p:nvGrpSpPr>
        <p:grpSpPr>
          <a:xfrm flipH="1">
            <a:off x="9446150" y="1975615"/>
            <a:ext cx="365510" cy="1450033"/>
            <a:chOff x="2485793" y="2025877"/>
            <a:chExt cx="339226" cy="22878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D644CB-0A3B-4EF4-BA63-FF99A29FFA2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20F211-370E-452C-BB43-C55B5C474110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5A13F3-4F8B-4474-BDF8-11B17ADB8250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6E8D135B-92BF-91C7-0D04-41ECEB105A24}"/>
              </a:ext>
            </a:extLst>
          </p:cNvPr>
          <p:cNvSpPr txBox="1">
            <a:spLocks/>
          </p:cNvSpPr>
          <p:nvPr/>
        </p:nvSpPr>
        <p:spPr>
          <a:xfrm>
            <a:off x="4221127" y="4699407"/>
            <a:ext cx="3030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OSH2024</a:t>
            </a:r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400" spc="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RageofdUST</a:t>
            </a:r>
            <a:endParaRPr lang="en-US" altLang="zh-CN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储溦 张博厚</a:t>
            </a:r>
            <a:endParaRPr lang="en-US" altLang="zh-CN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汪睿 杨译博</a:t>
            </a:r>
          </a:p>
        </p:txBody>
      </p:sp>
    </p:spTree>
    <p:extLst>
      <p:ext uri="{BB962C8B-B14F-4D97-AF65-F5344CB8AC3E}">
        <p14:creationId xmlns:p14="http://schemas.microsoft.com/office/powerpoint/2010/main" val="159579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F510C491-50FB-4DD8-A611-AD7A0A4D3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/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1CE8ED-8678-450E-9E5B-D4EF279F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CA6EC6-996E-405C-8000-444F23207912}"/>
              </a:ext>
            </a:extLst>
          </p:cNvPr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8C4817-53F7-4970-8E0C-1E12182B055C}"/>
              </a:ext>
            </a:extLst>
          </p:cNvPr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B572BF-1037-4B23-BECB-48B52A5BA788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0EDD9E-F11B-4DC8-AE98-A82C91EE2D0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D81362-6955-45F7-B7AF-4335C7E3EE6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268FC5-485A-4320-9845-FF9BC0695798}"/>
              </a:ext>
            </a:extLst>
          </p:cNvPr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9927BC6-FFC1-40D4-AEEE-FF6BCF773D9A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B93C0F-A8A2-4BEC-B8D4-996B8766162A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E11F6F-9D39-42B7-839E-2E9980ABEBF3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9F851B4D-1849-436B-B634-FFA4F1EEAF99}"/>
              </a:ext>
            </a:extLst>
          </p:cNvPr>
          <p:cNvSpPr txBox="1">
            <a:spLocks/>
          </p:cNvSpPr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33" name="circle-doodle_67622">
            <a:extLst>
              <a:ext uri="{FF2B5EF4-FFF2-40B4-BE49-F238E27FC236}">
                <a16:creationId xmlns:a16="http://schemas.microsoft.com/office/drawing/2014/main" id="{A08BBFC8-5A3E-4C3E-AA74-0F4C29571954}"/>
              </a:ext>
            </a:extLst>
          </p:cNvPr>
          <p:cNvSpPr/>
          <p:nvPr/>
        </p:nvSpPr>
        <p:spPr>
          <a:xfrm>
            <a:off x="6213318" y="174946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>
            <a:extLst>
              <a:ext uri="{FF2B5EF4-FFF2-40B4-BE49-F238E27FC236}">
                <a16:creationId xmlns:a16="http://schemas.microsoft.com/office/drawing/2014/main" id="{2C88AE86-CA29-4788-9648-0B492DC46055}"/>
              </a:ext>
            </a:extLst>
          </p:cNvPr>
          <p:cNvSpPr/>
          <p:nvPr/>
        </p:nvSpPr>
        <p:spPr>
          <a:xfrm>
            <a:off x="6124415" y="263707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>
            <a:extLst>
              <a:ext uri="{FF2B5EF4-FFF2-40B4-BE49-F238E27FC236}">
                <a16:creationId xmlns:a16="http://schemas.microsoft.com/office/drawing/2014/main" id="{11CC0CA8-EB58-4358-BD19-92735D42AA49}"/>
              </a:ext>
            </a:extLst>
          </p:cNvPr>
          <p:cNvSpPr/>
          <p:nvPr/>
        </p:nvSpPr>
        <p:spPr>
          <a:xfrm>
            <a:off x="6140189" y="352467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99634D-1FC9-4AE5-8078-DD8C9AC4EA92}"/>
              </a:ext>
            </a:extLst>
          </p:cNvPr>
          <p:cNvSpPr txBox="1"/>
          <p:nvPr/>
        </p:nvSpPr>
        <p:spPr>
          <a:xfrm>
            <a:off x="6785533" y="17275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工作内容概述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FAB094-FF04-474E-BCAA-D3373D6F1895}"/>
              </a:ext>
            </a:extLst>
          </p:cNvPr>
          <p:cNvSpPr txBox="1"/>
          <p:nvPr/>
        </p:nvSpPr>
        <p:spPr>
          <a:xfrm>
            <a:off x="6785532" y="26288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内存管理机制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08EFE2-BBC4-49DC-8876-17989BDCC8A7}"/>
              </a:ext>
            </a:extLst>
          </p:cNvPr>
          <p:cNvSpPr txBox="1"/>
          <p:nvPr/>
        </p:nvSpPr>
        <p:spPr>
          <a:xfrm>
            <a:off x="6785531" y="35269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测试与结果</a:t>
            </a:r>
          </a:p>
        </p:txBody>
      </p:sp>
      <p:sp>
        <p:nvSpPr>
          <p:cNvPr id="40" name="circle-doodle_67622">
            <a:extLst>
              <a:ext uri="{FF2B5EF4-FFF2-40B4-BE49-F238E27FC236}">
                <a16:creationId xmlns:a16="http://schemas.microsoft.com/office/drawing/2014/main" id="{35846BAB-E519-422A-89C1-2F76A668D516}"/>
              </a:ext>
            </a:extLst>
          </p:cNvPr>
          <p:cNvSpPr/>
          <p:nvPr/>
        </p:nvSpPr>
        <p:spPr>
          <a:xfrm>
            <a:off x="6122653" y="4425000"/>
            <a:ext cx="301039" cy="503508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9B80BD-ED66-43FA-B91E-804E70A1FB56}"/>
              </a:ext>
            </a:extLst>
          </p:cNvPr>
          <p:cNvSpPr txBox="1"/>
          <p:nvPr/>
        </p:nvSpPr>
        <p:spPr>
          <a:xfrm>
            <a:off x="6769757" y="44272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创新点与展望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7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工作内容概述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对待改写代码进一步调研</a:t>
            </a:r>
            <a:endParaRPr lang="en-US" altLang="zh-CN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按模块进行分工</a:t>
            </a:r>
            <a:endParaRPr lang="en-US" altLang="zh-CN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algn="dist">
              <a:buFont typeface="Arial" panose="020B0604020202020204" pitchFamily="34" charset="0"/>
              <a:buChar char="•"/>
            </a:pP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66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4573196" y="2397109"/>
            <a:ext cx="731201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bestfit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bestfit_little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基于最佳适配算法实现动态内存管理。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slab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：实现了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Slab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分配器，对于内核对象和小内存块的管理更加高效。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common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 实现内存管理的通用功能。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memstat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：统计内存使用量、空闲内存量等。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multipool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：提供了多内存池的管理功能。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membox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 静态内存管理，固定大小的内存块分配。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811D28-86D9-465C-93E5-16898CCC9FE0}"/>
              </a:ext>
            </a:extLst>
          </p:cNvPr>
          <p:cNvSpPr/>
          <p:nvPr/>
        </p:nvSpPr>
        <p:spPr>
          <a:xfrm>
            <a:off x="4619841" y="769620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内存管理单元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文本&#10;&#10;中度可信度描述已自动生成">
            <a:extLst>
              <a:ext uri="{FF2B5EF4-FFF2-40B4-BE49-F238E27FC236}">
                <a16:creationId xmlns:a16="http://schemas.microsoft.com/office/drawing/2014/main" id="{8A02C210-6D7F-B481-4B2E-1440B1C8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6" y="1045568"/>
            <a:ext cx="3823663" cy="57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4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内存管理机制详解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静态</a:t>
            </a:r>
            <a:r>
              <a:rPr lang="en-US" altLang="zh-CN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动态内存管理</a:t>
            </a:r>
            <a:endParaRPr lang="en-US" altLang="zh-CN" sz="2000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slab</a:t>
            </a:r>
            <a:r>
              <a:rPr lang="zh-CN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机制</a:t>
            </a: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15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26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静态内存分配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82447" y="1647681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FC0815-C307-9ACE-060D-60617E6386C0}"/>
              </a:ext>
            </a:extLst>
          </p:cNvPr>
          <p:cNvSpPr txBox="1"/>
          <p:nvPr/>
        </p:nvSpPr>
        <p:spPr>
          <a:xfrm>
            <a:off x="1234067" y="1647681"/>
            <a:ext cx="7449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实质上是一个静态数组，所维护内存池内的块大小在初始化时设定，初始化后块大小不可变更。</a:t>
            </a: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10C4ED8B-A932-2C59-BC06-782FCD126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9" y="4306464"/>
            <a:ext cx="8845545" cy="219295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7042FF2-2928-84B1-9895-ADD318151B56}"/>
              </a:ext>
            </a:extLst>
          </p:cNvPr>
          <p:cNvGrpSpPr/>
          <p:nvPr/>
        </p:nvGrpSpPr>
        <p:grpSpPr>
          <a:xfrm>
            <a:off x="870984" y="2741311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81277D-DE6C-9BF8-6E72-2E459896669F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CE93A59-4F5E-7ED7-6293-AC7FA39E8C08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DC960F-E1DF-D1CB-DC27-F42E0DA83157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4ED8575-4DE5-7797-C5E8-359DA3F9918C}"/>
              </a:ext>
            </a:extLst>
          </p:cNvPr>
          <p:cNvSpPr txBox="1"/>
          <p:nvPr/>
        </p:nvSpPr>
        <p:spPr>
          <a:xfrm>
            <a:off x="1234066" y="2741311"/>
            <a:ext cx="7449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分配和释放效率高，静态内存池中无碎片。</a:t>
            </a:r>
            <a:endParaRPr lang="en-US" altLang="zh-CN" b="0" i="0" dirty="0">
              <a:solidFill>
                <a:srgbClr val="252B3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只能申请到初始化预设大小的内存块，不能按需申请。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72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2537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静态内存实现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28D35C25-E8C2-76D8-0623-8B306AAD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3" y="1080042"/>
            <a:ext cx="9087960" cy="1575144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D6309B49-793D-F109-ED7F-7054B84A0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6" y="1080042"/>
            <a:ext cx="5779022" cy="5164641"/>
          </a:xfrm>
          <a:prstGeom prst="rect">
            <a:avLst/>
          </a:prstGeom>
        </p:spPr>
      </p:pic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B1872215-4CB8-F340-546E-A8F643F14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84" y="1062817"/>
            <a:ext cx="6426530" cy="518186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705AB475-586B-7198-3E37-4CDA9C68D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122"/>
            <a:ext cx="6426530" cy="4953255"/>
          </a:xfrm>
          <a:prstGeom prst="rect">
            <a:avLst/>
          </a:prstGeom>
        </p:spPr>
      </p:pic>
      <p:pic>
        <p:nvPicPr>
          <p:cNvPr id="20" name="图片 19" descr="文本&#10;&#10;中度可信度描述已自动生成">
            <a:extLst>
              <a:ext uri="{FF2B5EF4-FFF2-40B4-BE49-F238E27FC236}">
                <a16:creationId xmlns:a16="http://schemas.microsoft.com/office/drawing/2014/main" id="{0AC87A21-BAF4-8D4B-987A-302EF1B59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29" y="0"/>
            <a:ext cx="5866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262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动态内存机制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82447" y="1647681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FC0815-C307-9ACE-060D-60617E6386C0}"/>
              </a:ext>
            </a:extLst>
          </p:cNvPr>
          <p:cNvSpPr txBox="1"/>
          <p:nvPr/>
        </p:nvSpPr>
        <p:spPr>
          <a:xfrm>
            <a:off x="1234067" y="1647681"/>
            <a:ext cx="7449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按需分配，在动态内存池中分配用户指定大小的内存块，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042FF2-2928-84B1-9895-ADD318151B56}"/>
              </a:ext>
            </a:extLst>
          </p:cNvPr>
          <p:cNvGrpSpPr/>
          <p:nvPr/>
        </p:nvGrpSpPr>
        <p:grpSpPr>
          <a:xfrm>
            <a:off x="870984" y="2741311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81277D-DE6C-9BF8-6E72-2E459896669F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CE93A59-4F5E-7ED7-6293-AC7FA39E8C08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DC960F-E1DF-D1CB-DC27-F42E0DA83157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4ED8575-4DE5-7797-C5E8-359DA3F9918C}"/>
              </a:ext>
            </a:extLst>
          </p:cNvPr>
          <p:cNvSpPr txBox="1"/>
          <p:nvPr/>
        </p:nvSpPr>
        <p:spPr>
          <a:xfrm>
            <a:off x="1234066" y="2741311"/>
            <a:ext cx="7449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按需分配，灵活性高。</a:t>
            </a:r>
            <a:endParaRPr lang="en-US" altLang="zh-CN" b="0" i="0" dirty="0">
              <a:solidFill>
                <a:srgbClr val="252B3A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252B3A"/>
                </a:solidFill>
                <a:effectLst/>
                <a:highlight>
                  <a:srgbClr val="FFFFFF"/>
                </a:highlight>
                <a:latin typeface="-apple-system"/>
              </a:rPr>
              <a:t>内存池管理更困难，可能出现碎片。</a:t>
            </a:r>
            <a:endParaRPr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C8022DCB-F8D1-5B70-8262-F8BCB7CD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6" y="1000333"/>
            <a:ext cx="9519969" cy="2832526"/>
          </a:xfrm>
          <a:prstGeom prst="rect">
            <a:avLst/>
          </a:prstGeom>
        </p:spPr>
      </p:pic>
      <p:pic>
        <p:nvPicPr>
          <p:cNvPr id="16" name="图片 15" descr="文本&#10;&#10;中度可信度描述已自动生成">
            <a:extLst>
              <a:ext uri="{FF2B5EF4-FFF2-40B4-BE49-F238E27FC236}">
                <a16:creationId xmlns:a16="http://schemas.microsoft.com/office/drawing/2014/main" id="{C736CD0D-EF96-2B14-1E47-A71729F7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1" y="4161106"/>
            <a:ext cx="4972306" cy="933498"/>
          </a:xfrm>
          <a:prstGeom prst="rect">
            <a:avLst/>
          </a:prstGeom>
        </p:spPr>
      </p:pic>
      <p:pic>
        <p:nvPicPr>
          <p:cNvPr id="20" name="图片 19" descr="图形用户界面&#10;&#10;中度可信度描述已自动生成">
            <a:extLst>
              <a:ext uri="{FF2B5EF4-FFF2-40B4-BE49-F238E27FC236}">
                <a16:creationId xmlns:a16="http://schemas.microsoft.com/office/drawing/2014/main" id="{85206A89-B3A7-DA47-0C1D-CA297ECE1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520" y="4341180"/>
            <a:ext cx="3791145" cy="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2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DynNode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A90B766A-0239-AD30-80D2-8D5F7B0D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5" y="384018"/>
            <a:ext cx="8630094" cy="6089963"/>
          </a:xfrm>
          <a:prstGeom prst="rect">
            <a:avLst/>
          </a:prstGeom>
        </p:spPr>
      </p:pic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4E545ED6-3FAB-4D4B-9337-AFA4D7C9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24" y="2751027"/>
            <a:ext cx="3689540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152;#18615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#373138;#373139;#373140;#385029;#385030;#385031;#38503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#37314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1124</Words>
  <Application>Microsoft Office PowerPoint</Application>
  <PresentationFormat>宽屏</PresentationFormat>
  <Paragraphs>107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-apple-system</vt:lpstr>
      <vt:lpstr>等线</vt:lpstr>
      <vt:lpstr>仿宋</vt:lpstr>
      <vt:lpstr>微软雅黑</vt:lpstr>
      <vt:lpstr>Arial</vt:lpstr>
      <vt:lpstr>Segoe UI Light</vt:lpstr>
      <vt:lpstr>Segoe UI Semilight</vt:lpstr>
      <vt:lpstr>Office 主题​​</vt:lpstr>
      <vt:lpstr>LiteOS 内存管理模块改写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逸文</dc:creator>
  <cp:keywords>中国科大</cp:keywords>
  <cp:lastModifiedBy>Aiden Pearce</cp:lastModifiedBy>
  <cp:revision>65</cp:revision>
  <dcterms:created xsi:type="dcterms:W3CDTF">2016-09-29T13:41:00Z</dcterms:created>
  <dcterms:modified xsi:type="dcterms:W3CDTF">2024-07-06T03:11:12Z</dcterms:modified>
  <cp:category>全媒体中心出品</cp:category>
</cp:coreProperties>
</file>